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theme/theme1.xml" ContentType="application/vnd.openxmlformats-officedocument.theme+xml"/>
  <Override PartName="/ppt/presentation.xml" ContentType="application/vnd.openxmlformats-officedocument.presentationml.presentation.main+xml"/>
  <Override PartName="/ppt/fonts/Font_3_Roboto_Regular.fntdata" ContentType="application/x-fontdata"/>
  <Override PartName="/ppt/fonts/Font_7_Microsoft_YaHei_Regular.fntdata" ContentType="application/x-fontdata"/>
  <Override PartName="/ppt/fonts/Font_4_IBM_Plex_Sans_Regular.fntdata" ContentType="application/x-fontdata"/>
  <Override PartName="/ppt/fonts/Font_2_Aileron_Heavy_Regular.fntdata" ContentType="application/x-fontdata"/>
  <Override PartName="/ppt/fonts/Font_5_Kollektif_Regular.fntdata" ContentType="application/x-fontdata"/>
  <Override PartName="/ppt/fonts/Font_1_Clear_Sans_Regular_Regular.fntdata" ContentType="application/x-fontdata"/>
  <Override PartName="/ppt/fonts/Font_6_Helvetica_World_Regular.fntdata" ContentType="application/x-fontdata"/>
  <Override PartName="/ppt/slideMasters/slideMaster1.xml" ContentType="application/vnd.openxmlformats-officedocument.presentationml.slideMaster+xml"/>
  <Override PartName="/ppt/slideMasters/_rels/slideMaster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11.png" ContentType="image/png"/>
  <Override PartName="/ppt/media/image8.png" ContentType="image/png"/>
  <Override PartName="/ppt/media/image10.png" ContentType="image/png"/>
  <Override PartName="/ppt/media/image9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9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_rels/presentation.xml.rels" ContentType="application/vnd.openxmlformats-package.relationships+xml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</p:sldIdLst>
  <p:sldSz cx="17462500" cy="9753600"/>
  <p:notesSz cx="7559675" cy="10691813"/>
  <p:embeddedFontLst>
    <p:embeddedFont>
      <p:font typeface="Clear Sans Regular"/>
      <p:regular r:id="rId16"/>
      <p:bold r:id="rId16"/>
    </p:embeddedFont>
    <p:embeddedFont>
      <p:font typeface="Aileron Heavy"/>
      <p:regular r:id="rId17"/>
    </p:embeddedFont>
    <p:embeddedFont>
      <p:font typeface="Roboto"/>
      <p:regular r:id="rId18"/>
      <p:bold r:id="rId18"/>
    </p:embeddedFont>
    <p:embeddedFont>
      <p:font typeface="Kollektif Bold"/>
    </p:embeddedFont>
    <p:embeddedFont>
      <p:font typeface="IBM Plex Sans"/>
      <p:regular r:id="rId19"/>
      <p:bold r:id="rId19"/>
    </p:embeddedFont>
    <p:embeddedFont>
      <p:font typeface="Helvetica World Bold"/>
    </p:embeddedFont>
    <p:embeddedFont>
      <p:font typeface="Clear Sans Regular Bold"/>
    </p:embeddedFont>
    <p:embeddedFont>
      <p:font typeface="Kollektif"/>
      <p:regular r:id="rId20"/>
      <p:bold r:id="rId20"/>
    </p:embeddedFont>
    <p:embeddedFont>
      <p:font typeface="Helvetica World"/>
      <p:regular r:id="rId21"/>
      <p:bold r:id="rId21"/>
    </p:embeddedFont>
    <p:embeddedFont>
      <p:font typeface="Microsoft YaHei"/>
      <p:regular r:id="rId22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slide" Target="slides/slide8.xml"/><Relationship Id="rId11" Type="http://schemas.openxmlformats.org/officeDocument/2006/relationships/slide" Target="slides/slide9.xml"/><Relationship Id="rId12" Type="http://schemas.openxmlformats.org/officeDocument/2006/relationships/slide" Target="slides/slide10.xml"/><Relationship Id="rId13" Type="http://schemas.openxmlformats.org/officeDocument/2006/relationships/slide" Target="slides/slide11.xml"/><Relationship Id="rId14" Type="http://schemas.openxmlformats.org/officeDocument/2006/relationships/slide" Target="slides/slide12.xml"/><Relationship Id="rId15" Type="http://schemas.openxmlformats.org/officeDocument/2006/relationships/slide" Target="slides/slide13.xml"/><Relationship Id="rId16" Type="http://schemas.openxmlformats.org/officeDocument/2006/relationships/font" Target="fonts/Font_1_Clear_Sans_Regular_Regular.fntdata"/><Relationship Id="rId17" Type="http://schemas.openxmlformats.org/officeDocument/2006/relationships/font" Target="fonts/Font_2_Aileron_Heavy_Regular.fntdata"/><Relationship Id="rId18" Type="http://schemas.openxmlformats.org/officeDocument/2006/relationships/font" Target="fonts/Font_3_Roboto_Regular.fntdata"/><Relationship Id="rId19" Type="http://schemas.openxmlformats.org/officeDocument/2006/relationships/font" Target="fonts/Font_4_IBM_Plex_Sans_Regular.fntdata"/><Relationship Id="rId20" Type="http://schemas.openxmlformats.org/officeDocument/2006/relationships/font" Target="fonts/Font_5_Kollektif_Regular.fntdata"/><Relationship Id="rId21" Type="http://schemas.openxmlformats.org/officeDocument/2006/relationships/font" Target="fonts/Font_6_Helvetica_World_Regular.fntdata"/><Relationship Id="rId22" Type="http://schemas.openxmlformats.org/officeDocument/2006/relationships/font" Target="fonts/Font_7_Microsoft_YaHei_Regular.fntdata"/><Relationship Id="rId23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dt" idx="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78B286F-1813-416B-A1A2-2DD1CF3759C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272880"/>
            <a:ext cx="3007800" cy="11617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3575160" y="272880"/>
            <a:ext cx="5111280" cy="5852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457200" y="1434960"/>
            <a:ext cx="3007800" cy="4690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dt" idx="28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ftr" idx="29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sldNum" idx="30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AF766B6F-5F4E-4400-83AF-BC8A506F1BF3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1792440" y="4800600"/>
            <a:ext cx="5486040" cy="566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1792440" y="612720"/>
            <a:ext cx="5486040" cy="41144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Klik om de opmaak van de overzichtstekst te bewerken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Tweede overzichtsniveau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Derde overzichtsniveau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Vierde overzichtsniveau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Vijfde overzichtsniveau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Zesde overzichtsniveau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Zevende overzichtsniveau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1792440" y="5367240"/>
            <a:ext cx="5486040" cy="8046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spcBef>
                <a:spcPts val="281"/>
              </a:spcBef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1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dt" idx="31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9" name="PlaceHolder 5"/>
          <p:cNvSpPr>
            <a:spLocks noGrp="1"/>
          </p:cNvSpPr>
          <p:nvPr>
            <p:ph type="ftr" idx="32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0" name="PlaceHolder 6"/>
          <p:cNvSpPr>
            <a:spLocks noGrp="1"/>
          </p:cNvSpPr>
          <p:nvPr>
            <p:ph type="sldNum" idx="33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CF7A83C6-DFA8-4157-9AFB-9CA64D70AC0A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4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ftr" idx="5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sldNum" idx="6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2C6752A-CF63-44DC-86CA-3F6DC8C3FDF5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629400" y="274680"/>
            <a:ext cx="205704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vert="eaVert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457200" y="274680"/>
            <a:ext cx="6019560" cy="58510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vert="eaVer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dt" idx="7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ftr" idx="8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sldNum" idx="9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493F327-4B3B-4756-8C6E-DC167AB3709B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 and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64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10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 type="ftr" idx="11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0" name="PlaceHolder 5"/>
          <p:cNvSpPr>
            <a:spLocks noGrp="1"/>
          </p:cNvSpPr>
          <p:nvPr>
            <p:ph type="sldNum" idx="12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48067454-C7CD-4C8F-ACF0-361AB76AAF0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22160" y="4406760"/>
            <a:ext cx="7772040" cy="13618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indent="0" defTabSz="914400">
              <a:lnSpc>
                <a:spcPct val="100000"/>
              </a:lnSpc>
              <a:buNone/>
            </a:pPr>
            <a:r>
              <a:rPr b="1" lang="en-US" sz="4000" strike="noStrike" u="none" cap="all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722160" y="2906640"/>
            <a:ext cx="7772040" cy="1499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00"/>
              </a:spcBef>
              <a:buNone/>
              <a:tabLst>
                <a:tab algn="l" pos="0"/>
              </a:tabLst>
            </a:pPr>
            <a:r>
              <a:rPr b="0" lang="en-US" sz="20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dt" idx="13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ftr" idx="14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5" name="PlaceHolder 5"/>
          <p:cNvSpPr>
            <a:spLocks noGrp="1"/>
          </p:cNvSpPr>
          <p:nvPr>
            <p:ph type="sldNum" idx="15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61E957F8-B794-4AC8-8534-C579F8473A95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648320" y="1600200"/>
            <a:ext cx="4038120" cy="45255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56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dt" idx="16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ftr" idx="17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1" name="PlaceHolder 6"/>
          <p:cNvSpPr>
            <a:spLocks noGrp="1"/>
          </p:cNvSpPr>
          <p:nvPr>
            <p:ph type="sldNum" idx="18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EE0F5905-F4D6-4FBC-B706-0F91368FB632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535040"/>
            <a:ext cx="403992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2174760"/>
            <a:ext cx="403992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645080" y="1535040"/>
            <a:ext cx="4041360" cy="6393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p>
            <a:pPr indent="0" defTabSz="914400">
              <a:lnSpc>
                <a:spcPct val="100000"/>
              </a:lnSpc>
              <a:spcBef>
                <a:spcPts val="479"/>
              </a:spcBef>
              <a:buNone/>
              <a:tabLst>
                <a:tab algn="l" pos="0"/>
              </a:tabLst>
            </a:pPr>
            <a:r>
              <a:rPr b="1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45080" y="2174760"/>
            <a:ext cx="4041360" cy="3951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343080" indent="-343080" defTabSz="914400">
              <a:lnSpc>
                <a:spcPct val="100000"/>
              </a:lnSpc>
              <a:spcBef>
                <a:spcPts val="47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text styles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743040" indent="-285840" defTabSz="914400">
              <a:lnSpc>
                <a:spcPct val="100000"/>
              </a:lnSpc>
              <a:spcBef>
                <a:spcPts val="40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Second level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143000" indent="-228600" defTabSz="914400">
              <a:lnSpc>
                <a:spcPct val="100000"/>
              </a:lnSpc>
              <a:spcBef>
                <a:spcPts val="360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Third level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6002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–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Fourth level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057400" indent="-228600" defTabSz="914400">
              <a:lnSpc>
                <a:spcPct val="100000"/>
              </a:lnSpc>
              <a:spcBef>
                <a:spcPts val="320"/>
              </a:spcBef>
              <a:buClr>
                <a:srgbClr val="000000"/>
              </a:buClr>
              <a:buFont typeface="Arial"/>
              <a:buChar char="»"/>
            </a:pPr>
            <a:r>
              <a:rPr b="0" lang="en-US" sz="16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Fifth level</a:t>
            </a:r>
            <a:endParaRPr b="0" lang="en-US" sz="16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 type="dt" idx="19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 type="ftr" idx="20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9" name="PlaceHolder 8"/>
          <p:cNvSpPr>
            <a:spLocks noGrp="1"/>
          </p:cNvSpPr>
          <p:nvPr>
            <p:ph type="sldNum" idx="21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97AA723A-D0C7-40D0-80D1-385F90652BC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 algn="ctr" defTabSz="91440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Click to edit Master title style</a:t>
            </a:r>
            <a:endParaRPr b="0" lang="en-US" sz="4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dt" idx="22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ftr" idx="23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sldNum" idx="24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509BA0EB-0EAD-4302-B221-C258754FAFC0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dt" idx="25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defTabSz="914400">
              <a:lnSpc>
                <a:spcPct val="100000"/>
              </a:lnSpc>
              <a:buNone/>
            </a:pPr>
            <a:r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&lt;datum/tijd&gt;</a:t>
            </a:r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ftr" idx="26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buNone/>
              <a:def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buNone/>
            </a:pPr>
            <a:r>
              <a:rPr b="0" lang="nl-NL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&lt;voettekst&gt;</a:t>
            </a:r>
            <a:endParaRPr b="0" lang="nl-NL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sldNum" idx="27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BC0B045E-3355-45C4-AEDC-0809D59C0804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&lt;nummer&gt;</a:t>
            </a:fld>
            <a:endParaRPr b="0" lang="nl-NL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4"/>
          <p:cNvSpPr>
            <a:spLocks noGrp="1"/>
          </p:cNvSpPr>
          <p:nvPr>
            <p:ph type="title"/>
          </p:nvPr>
        </p:nvSpPr>
        <p:spPr>
          <a:xfrm>
            <a:off x="873000" y="389160"/>
            <a:ext cx="15715800" cy="1628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en-US" sz="18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Klik om de opmaak van de titeltekst te bewerken</a:t>
            </a:r>
            <a:endParaRPr b="0" lang="en-US" sz="18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  <p:sp>
        <p:nvSpPr>
          <p:cNvPr id="48" name="PlaceHolder 5"/>
          <p:cNvSpPr>
            <a:spLocks noGrp="1"/>
          </p:cNvSpPr>
          <p:nvPr>
            <p:ph type="body"/>
          </p:nvPr>
        </p:nvSpPr>
        <p:spPr>
          <a:xfrm>
            <a:off x="873000" y="2282040"/>
            <a:ext cx="15715800" cy="5656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Klik om de opmaak van de overzichtstekst te bewerken</a:t>
            </a:r>
            <a:endParaRPr b="0" lang="en-US" sz="32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4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Tweede overzichtsniveau</a:t>
            </a:r>
            <a:endParaRPr b="0" lang="en-US" sz="24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Derde overzichtsniveau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Vierde overzichtsniveau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Vijfde overzichtsniveau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Zesde overzichtsniveau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chemeClr val="dk1"/>
                </a:solidFill>
                <a:effectLst/>
                <a:uFillTx/>
                <a:latin typeface="Calibri"/>
              </a:rPr>
              <a:t>Zevende overzichtsniveau</a:t>
            </a:r>
            <a:endParaRPr b="0" lang="en-US" sz="2000" strike="noStrike" u="none">
              <a:solidFill>
                <a:schemeClr val="dk1"/>
              </a:solidFill>
              <a:effectLst/>
              <a:uFillTx/>
              <a:latin typeface="Calibri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9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9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9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9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9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9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9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62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3" name="TextBox 4"/>
          <p:cNvSpPr/>
          <p:nvPr/>
        </p:nvSpPr>
        <p:spPr>
          <a:xfrm>
            <a:off x="7304040" y="9026640"/>
            <a:ext cx="2841840" cy="28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381"/>
              </a:lnSpc>
            </a:pPr>
            <a:r>
              <a:rPr b="0" lang="en-US" sz="1700" strike="noStrike" u="none">
                <a:solidFill>
                  <a:srgbClr val="375b73"/>
                </a:solidFill>
                <a:effectLst/>
                <a:uFillTx/>
                <a:latin typeface="Clear Sans Regular"/>
                <a:ea typeface="Clear Sans Regular"/>
              </a:rPr>
              <a:t>TEAM UWV | FEBRUARI 2026</a:t>
            </a:r>
            <a:endParaRPr b="0" lang="nl-NL" sz="17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0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91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92" name="TextBox 4"/>
          <p:cNvSpPr/>
          <p:nvPr/>
        </p:nvSpPr>
        <p:spPr>
          <a:xfrm>
            <a:off x="10167120" y="2998080"/>
            <a:ext cx="2360160" cy="506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4107"/>
              </a:lnSpc>
            </a:pPr>
            <a:r>
              <a:rPr b="0" lang="en-US" sz="2930" spc="204" strike="noStrike" u="none">
                <a:solidFill>
                  <a:srgbClr val="151618"/>
                </a:solidFill>
                <a:effectLst/>
                <a:uFillTx/>
                <a:latin typeface="Roboto"/>
                <a:ea typeface="Roboto"/>
              </a:rPr>
              <a:t>RegelSpraak</a:t>
            </a:r>
            <a:endParaRPr b="0" lang="nl-NL" sz="29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93" name="" descr=""/>
          <p:cNvPicPr/>
          <p:nvPr/>
        </p:nvPicPr>
        <p:blipFill>
          <a:blip r:embed="rId2"/>
          <a:stretch/>
        </p:blipFill>
        <p:spPr>
          <a:xfrm>
            <a:off x="9533160" y="4423680"/>
            <a:ext cx="6486840" cy="9903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4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95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97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8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99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00" name="TextBox 4"/>
          <p:cNvSpPr/>
          <p:nvPr/>
        </p:nvSpPr>
        <p:spPr>
          <a:xfrm>
            <a:off x="4487760" y="641520"/>
            <a:ext cx="8474040" cy="78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6440"/>
              </a:lnSpc>
            </a:pPr>
            <a:r>
              <a:rPr b="0" lang="en-US" sz="4600" strike="noStrike" u="none">
                <a:solidFill>
                  <a:srgbClr val="143b62"/>
                </a:solidFill>
                <a:effectLst/>
                <a:uFillTx/>
                <a:latin typeface="Aileron Heavy"/>
                <a:ea typeface="Aileron Heavy"/>
              </a:rPr>
              <a:t>Zelf bekijken en meebouwen?</a:t>
            </a:r>
            <a:endParaRPr b="0" lang="nl-NL" sz="4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" name="TextBox 5"/>
          <p:cNvSpPr/>
          <p:nvPr/>
        </p:nvSpPr>
        <p:spPr>
          <a:xfrm>
            <a:off x="2331360" y="7121880"/>
            <a:ext cx="13100040" cy="107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3960"/>
              </a:lnSpc>
            </a:pPr>
            <a:r>
              <a:rPr b="0" lang="en-US" sz="3000" strike="noStrike" u="none">
                <a:solidFill>
                  <a:srgbClr val="193e5f"/>
                </a:solidFill>
                <a:effectLst/>
                <a:uFillTx/>
                <a:latin typeface="Aileron Heavy"/>
                <a:ea typeface="Aileron Heavy"/>
              </a:rPr>
              <a:t>github.com/linnaeus-ai/onegov-hackathon-rac-uwv</a:t>
            </a:r>
            <a:endParaRPr b="0" lang="nl-NL" sz="3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4280"/>
              </a:lnSpc>
            </a:pPr>
            <a:r>
              <a:rPr b="1" lang="en-US" sz="3250" spc="159" strike="noStrike" u="none">
                <a:solidFill>
                  <a:srgbClr val="143b62"/>
                </a:solidFill>
                <a:effectLst/>
                <a:uFillTx/>
                <a:latin typeface="Helvetica World Bold"/>
                <a:ea typeface="Helvetica World Bold"/>
              </a:rPr>
              <a:t>Prototype: https://onegov-hackathon-rac-uwv.onrender.com/</a:t>
            </a:r>
            <a:endParaRPr b="0" lang="nl-NL" sz="32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2" name="TextBox 6"/>
          <p:cNvSpPr/>
          <p:nvPr/>
        </p:nvSpPr>
        <p:spPr>
          <a:xfrm>
            <a:off x="912240" y="9029160"/>
            <a:ext cx="7534800" cy="3582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812"/>
              </a:lnSpc>
            </a:pPr>
            <a:r>
              <a:rPr b="0" lang="en-US" sz="2010" spc="37" strike="noStrike" u="none">
                <a:solidFill>
                  <a:srgbClr val="2b2c2b"/>
                </a:solidFill>
                <a:effectLst/>
                <a:uFillTx/>
                <a:latin typeface="Roboto"/>
                <a:ea typeface="Roboto"/>
              </a:rPr>
              <a:t>Team UWV | OneGov Hackathon 2026 | Rules as Code Challenge</a:t>
            </a:r>
            <a:endParaRPr b="0" lang="nl-NL" sz="201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4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65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6" name="TextBox 4"/>
          <p:cNvSpPr/>
          <p:nvPr/>
        </p:nvSpPr>
        <p:spPr>
          <a:xfrm>
            <a:off x="679320" y="7968600"/>
            <a:ext cx="4980960" cy="119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2942"/>
              </a:lnSpc>
            </a:pPr>
            <a:r>
              <a:rPr b="0" lang="en-US" sz="2360" spc="167" strike="noStrike" u="none">
                <a:solidFill>
                  <a:srgbClr val="203851"/>
                </a:solidFill>
                <a:effectLst/>
                <a:uFillTx/>
                <a:latin typeface="Roboto"/>
                <a:ea typeface="Roboto"/>
              </a:rPr>
              <a:t>Bedrag Ineens klinkt als vrijheid:</a:t>
            </a:r>
            <a:endParaRPr b="0" lang="nl-NL" sz="236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3200"/>
              </a:lnSpc>
            </a:pPr>
            <a:r>
              <a:rPr b="0" lang="en-US" sz="2570" spc="85" strike="noStrike" u="none">
                <a:solidFill>
                  <a:srgbClr val="203851"/>
                </a:solidFill>
                <a:effectLst/>
                <a:uFillTx/>
                <a:latin typeface="Roboto"/>
                <a:ea typeface="Roboto"/>
              </a:rPr>
              <a:t>tot 10% van het pensioen in</a:t>
            </a:r>
            <a:endParaRPr b="0" lang="nl-NL" sz="25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3231"/>
              </a:lnSpc>
            </a:pPr>
            <a:r>
              <a:rPr b="0" lang="en-US" sz="2590" spc="94" strike="noStrike" u="none">
                <a:solidFill>
                  <a:srgbClr val="203851"/>
                </a:solidFill>
                <a:effectLst/>
                <a:uFillTx/>
                <a:latin typeface="Roboto"/>
                <a:ea typeface="Roboto"/>
              </a:rPr>
              <a:t>één keer opnemen.</a:t>
            </a:r>
            <a:endParaRPr b="0" lang="nl-NL" sz="259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7" name="TextBox 5"/>
          <p:cNvSpPr/>
          <p:nvPr/>
        </p:nvSpPr>
        <p:spPr>
          <a:xfrm>
            <a:off x="6489720" y="7989120"/>
            <a:ext cx="4895640" cy="1085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defTabSz="914400">
              <a:lnSpc>
                <a:spcPts val="3025"/>
              </a:lnSpc>
            </a:pPr>
            <a:r>
              <a:rPr b="0" lang="en-US" sz="2590" spc="82" strike="noStrike" u="none">
                <a:solidFill>
                  <a:srgbClr val="c15e41"/>
                </a:solidFill>
                <a:effectLst/>
                <a:uFillTx/>
                <a:latin typeface="Roboto"/>
                <a:ea typeface="Roboto"/>
              </a:rPr>
              <a:t>Maar zonder de juiste</a:t>
            </a:r>
            <a:endParaRPr b="0" lang="nl-NL" sz="259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2803"/>
              </a:lnSpc>
            </a:pPr>
            <a:r>
              <a:rPr b="0" lang="en-US" sz="2400" spc="79" strike="noStrike" u="none">
                <a:solidFill>
                  <a:srgbClr val="c15e41"/>
                </a:solidFill>
                <a:effectLst/>
                <a:uFillTx/>
                <a:latin typeface="Roboto"/>
                <a:ea typeface="Roboto"/>
              </a:rPr>
              <a:t>inzichten wordt het bedrag ineens</a:t>
            </a:r>
            <a:endParaRPr b="0" lang="nl-NL" sz="2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defTabSz="914400">
              <a:lnSpc>
                <a:spcPts val="2755"/>
              </a:lnSpc>
            </a:pPr>
            <a:r>
              <a:rPr b="0" lang="en-US" sz="2360" spc="181" strike="noStrike" u="none">
                <a:solidFill>
                  <a:srgbClr val="c15e41"/>
                </a:solidFill>
                <a:effectLst/>
                <a:uFillTx/>
                <a:latin typeface="Roboto"/>
                <a:ea typeface="Roboto"/>
              </a:rPr>
              <a:t>snel een schuldenlast.</a:t>
            </a:r>
            <a:endParaRPr b="0" lang="nl-NL" sz="236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69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70" name="TextBox 4"/>
          <p:cNvSpPr/>
          <p:nvPr/>
        </p:nvSpPr>
        <p:spPr>
          <a:xfrm>
            <a:off x="1159920" y="7039800"/>
            <a:ext cx="514080" cy="390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3132"/>
              </a:lnSpc>
            </a:pPr>
            <a:r>
              <a:rPr b="0" lang="en-US" sz="2230" strike="noStrike" u="none">
                <a:solidFill>
                  <a:srgbClr val="26435b"/>
                </a:solidFill>
                <a:effectLst/>
                <a:uFillTx/>
                <a:latin typeface="Roboto"/>
                <a:ea typeface="Roboto"/>
              </a:rPr>
              <a:t>Wet</a:t>
            </a:r>
            <a:endParaRPr b="0" lang="nl-NL" sz="223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TextBox 5"/>
          <p:cNvSpPr/>
          <p:nvPr/>
        </p:nvSpPr>
        <p:spPr>
          <a:xfrm>
            <a:off x="1159920" y="7821000"/>
            <a:ext cx="235224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599"/>
              </a:lnSpc>
            </a:pPr>
            <a:r>
              <a:rPr b="0" lang="en-US" sz="1850" spc="111" strike="noStrike" u="none">
                <a:solidFill>
                  <a:srgbClr val="27445c"/>
                </a:solidFill>
                <a:effectLst/>
                <a:uFillTx/>
                <a:latin typeface="Roboto"/>
                <a:ea typeface="Roboto"/>
              </a:rPr>
              <a:t>Inkomstenbelasting</a:t>
            </a:r>
            <a:endParaRPr b="0" lang="nl-NL" sz="185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TextBox 6"/>
          <p:cNvSpPr/>
          <p:nvPr/>
        </p:nvSpPr>
        <p:spPr>
          <a:xfrm>
            <a:off x="5749920" y="1402200"/>
            <a:ext cx="1787040" cy="56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r" defTabSz="914400">
              <a:lnSpc>
                <a:spcPts val="2310"/>
              </a:lnSpc>
            </a:pPr>
            <a:r>
              <a:rPr b="0" lang="en-US" sz="1970" spc="105" strike="noStrike" u="none">
                <a:solidFill>
                  <a:srgbClr val="263643"/>
                </a:solidFill>
                <a:effectLst/>
                <a:uFillTx/>
                <a:latin typeface="Helvetica World"/>
                <a:ea typeface="Helvetica World"/>
              </a:rPr>
              <a:t>Bedrag Ineens</a:t>
            </a:r>
            <a:endParaRPr b="0" lang="nl-NL" sz="197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r" defTabSz="914400">
              <a:lnSpc>
                <a:spcPts val="2310"/>
              </a:lnSpc>
            </a:pPr>
            <a:endParaRPr b="0" lang="nl-NL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3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74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75" name="TextBox 4"/>
          <p:cNvSpPr/>
          <p:nvPr/>
        </p:nvSpPr>
        <p:spPr>
          <a:xfrm>
            <a:off x="6226920" y="9204480"/>
            <a:ext cx="5033520" cy="3654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940"/>
              </a:lnSpc>
            </a:pPr>
            <a:r>
              <a:rPr b="0" lang="en-US" sz="2100" strike="noStrike" u="none">
                <a:solidFill>
                  <a:srgbClr val="354959"/>
                </a:solidFill>
                <a:effectLst/>
                <a:uFillTx/>
                <a:latin typeface="IBM Plex Sans"/>
                <a:ea typeface="IBM Plex Sans"/>
              </a:rPr>
              <a:t>Powered by: Rules as Code &amp; Regelspraak</a:t>
            </a:r>
            <a:endParaRPr b="0" lang="nl-NL" sz="21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6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77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79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81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83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2"/>
          <p:cNvGrpSpPr/>
          <p:nvPr/>
        </p:nvGrpSpPr>
        <p:grpSpPr>
          <a:xfrm>
            <a:off x="0" y="0"/>
            <a:ext cx="17474760" cy="9753120"/>
            <a:chOff x="0" y="0"/>
            <a:chExt cx="17474760" cy="9753120"/>
          </a:xfrm>
        </p:grpSpPr>
        <p:sp>
          <p:nvSpPr>
            <p:cNvPr id="85" name="Freeform 3"/>
            <p:cNvSpPr/>
            <p:nvPr/>
          </p:nvSpPr>
          <p:spPr>
            <a:xfrm>
              <a:off x="0" y="0"/>
              <a:ext cx="17474760" cy="9753120"/>
            </a:xfrm>
            <a:custGeom>
              <a:avLst/>
              <a:gdLst>
                <a:gd name="textAreaLeft" fmla="*/ 0 w 17474760"/>
                <a:gd name="textAreaRight" fmla="*/ 17475120 w 17474760"/>
                <a:gd name="textAreaTop" fmla="*/ 0 h 9753120"/>
                <a:gd name="textAreaBottom" fmla="*/ 9753480 h 9753120"/>
              </a:gdLst>
              <a:ahLst/>
              <a:cxnLst/>
              <a:rect l="textAreaLeft" t="textAreaTop" r="textAreaRight" b="textAreaBottom"/>
              <a:pathLst>
                <a:path w="23300310" h="13004800">
                  <a:moveTo>
                    <a:pt x="0" y="0"/>
                  </a:moveTo>
                  <a:lnTo>
                    <a:pt x="23300310" y="0"/>
                  </a:lnTo>
                  <a:lnTo>
                    <a:pt x="23300310" y="13004800"/>
                  </a:lnTo>
                  <a:lnTo>
                    <a:pt x="0" y="13004800"/>
                  </a:lnTo>
                  <a:lnTo>
                    <a:pt x="0" y="0"/>
                  </a:lnTo>
                  <a:close/>
                </a:path>
              </a:pathLst>
            </a:custGeom>
            <a:blipFill rotWithShape="0">
              <a:blip r:embed="rId1"/>
              <a:srcRect/>
              <a:stretch/>
            </a:blip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t">
              <a:noAutofit/>
            </a:bodyPr>
            <a:p>
              <a:endParaRPr b="0" lang="nl-NL" sz="18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86" name="TextBox 4"/>
          <p:cNvSpPr/>
          <p:nvPr/>
        </p:nvSpPr>
        <p:spPr>
          <a:xfrm>
            <a:off x="2624400" y="6600960"/>
            <a:ext cx="2751840" cy="8787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078"/>
              </a:lnSpc>
            </a:pPr>
            <a:r>
              <a:rPr b="1" lang="en-US" sz="1800" strike="noStrike" u="none">
                <a:solidFill>
                  <a:srgbClr val="25272a"/>
                </a:solidFill>
                <a:effectLst/>
                <a:uFillTx/>
                <a:latin typeface="Clear Sans Regular Bold"/>
                <a:ea typeface="Clear Sans Regular Bold"/>
              </a:rPr>
              <a:t>Bron: </a:t>
            </a:r>
            <a:endParaRPr b="0" lang="nl-NL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2078"/>
              </a:lnSpc>
            </a:pPr>
            <a:r>
              <a:rPr b="1" lang="en-US" sz="1800" strike="noStrike" u="none">
                <a:solidFill>
                  <a:srgbClr val="25272a"/>
                </a:solidFill>
                <a:effectLst/>
                <a:uFillTx/>
                <a:latin typeface="Clear Sans Regular Bold"/>
                <a:ea typeface="Clear Sans Regular Bold"/>
              </a:rPr>
              <a:t>Wet- Regelgeving &amp; Beleid</a:t>
            </a:r>
            <a:endParaRPr b="0" lang="nl-NL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2863"/>
              </a:lnSpc>
            </a:pPr>
            <a:endParaRPr b="0" lang="nl-NL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7" name="TextBox 5"/>
          <p:cNvSpPr/>
          <p:nvPr/>
        </p:nvSpPr>
        <p:spPr>
          <a:xfrm>
            <a:off x="1207800" y="8813880"/>
            <a:ext cx="15059520" cy="641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659"/>
              </a:lnSpc>
            </a:pPr>
            <a:r>
              <a:rPr b="0" lang="en-US" sz="1900" strike="noStrike" u="none">
                <a:solidFill>
                  <a:srgbClr val="25272a"/>
                </a:solidFill>
                <a:effectLst/>
                <a:uFillTx/>
                <a:latin typeface="Kollektif"/>
                <a:ea typeface="Kollektif"/>
              </a:rPr>
              <a:t>Juristen, beleidsmedewerkers en business-eigenaren kunnen de regels controleren en valideren zonder de onderliggende code te hoeven lezen</a:t>
            </a:r>
            <a:endParaRPr b="0" lang="nl-NL" sz="1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 defTabSz="914400">
              <a:lnSpc>
                <a:spcPts val="2239"/>
              </a:lnSpc>
            </a:pPr>
            <a:endParaRPr b="0" lang="nl-NL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8" name="Freeform 6"/>
          <p:cNvSpPr/>
          <p:nvPr/>
        </p:nvSpPr>
        <p:spPr>
          <a:xfrm>
            <a:off x="12115800" y="5112720"/>
            <a:ext cx="3967920" cy="804960"/>
          </a:xfrm>
          <a:custGeom>
            <a:avLst/>
            <a:gdLst>
              <a:gd name="textAreaLeft" fmla="*/ 0 w 3967920"/>
              <a:gd name="textAreaRight" fmla="*/ 3968280 w 3967920"/>
              <a:gd name="textAreaTop" fmla="*/ 0 h 804960"/>
              <a:gd name="textAreaBottom" fmla="*/ 805320 h 804960"/>
            </a:gdLst>
            <a:ahLst/>
            <a:cxnLst/>
            <a:rect l="textAreaLeft" t="textAreaTop" r="textAreaRight" b="textAreaBottom"/>
            <a:pathLst>
              <a:path w="3968135" h="805413">
                <a:moveTo>
                  <a:pt x="0" y="0"/>
                </a:moveTo>
                <a:lnTo>
                  <a:pt x="3968135" y="0"/>
                </a:lnTo>
                <a:lnTo>
                  <a:pt x="3968135" y="805413"/>
                </a:lnTo>
                <a:lnTo>
                  <a:pt x="0" y="805413"/>
                </a:lnTo>
                <a:lnTo>
                  <a:pt x="0" y="0"/>
                </a:lnTo>
                <a:close/>
              </a:path>
            </a:pathLst>
          </a:custGeom>
          <a:blipFill rotWithShape="0">
            <a:blip r:embed="rId2"/>
            <a:srcRect/>
            <a:stretch/>
          </a:blip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nl-NL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9" name="TextBox 7"/>
          <p:cNvSpPr/>
          <p:nvPr/>
        </p:nvSpPr>
        <p:spPr>
          <a:xfrm>
            <a:off x="12549240" y="5304960"/>
            <a:ext cx="3409560" cy="344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spAutoFit/>
          </a:bodyPr>
          <a:p>
            <a:pPr algn="ctr" defTabSz="914400">
              <a:lnSpc>
                <a:spcPts val="2520"/>
              </a:lnSpc>
            </a:pPr>
            <a:r>
              <a:rPr b="1" lang="en-US" sz="1800" strike="noStrike" u="none">
                <a:solidFill>
                  <a:srgbClr val="314152"/>
                </a:solidFill>
                <a:effectLst/>
                <a:uFillTx/>
                <a:latin typeface="Kollektif Bold"/>
                <a:ea typeface="Kollektif Bold"/>
              </a:rPr>
              <a:t>Losgekoppeld van UI &amp; backend</a:t>
            </a:r>
            <a:endParaRPr b="0" lang="nl-NL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shade val="51000"/>
              </a:schemeClr>
            </a:gs>
            <a:gs pos="80000">
              <a:schemeClr val="phClr">
                <a:shade val="93000"/>
              </a:schemeClr>
            </a:gs>
            <a:gs pos="100000">
              <a:schemeClr val="phClr">
                <a:shade val="94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Application>LibreOffice/25.8.3.2$Windows_X86_64 LibreOffice_project/8ca8d55c161d602844f5428fa4b58097424e324e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2006-08-16T00:00:00Z</dcterms:created>
  <dc:creator/>
  <dc:description/>
  <dc:identifier>DAHAitO1Kqk</dc:identifier>
  <dc:language>nl-NL</dc:language>
  <cp:lastModifiedBy/>
  <dcterms:modified xsi:type="dcterms:W3CDTF">2026-02-06T13:30:39Z</dcterms:modified>
  <cp:revision>2</cp:revision>
  <dc:subject/>
  <dc:title>Regels_as_Code_Inzichtmachine_Bedrag_Ineens.pdf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